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Halant" charset="1" panose="00000500000000000000"/>
      <p:regular r:id="rId16"/>
    </p:embeddedFont>
    <p:embeddedFont>
      <p:font typeface="Halant Bold" charset="1" panose="00000800000000000000"/>
      <p:regular r:id="rId17"/>
    </p:embeddedFont>
    <p:embeddedFont>
      <p:font typeface="Halant Light" charset="1" panose="00000400000000000000"/>
      <p:regular r:id="rId18"/>
    </p:embeddedFont>
    <p:embeddedFont>
      <p:font typeface="Halant Medium" charset="1" panose="00000600000000000000"/>
      <p:regular r:id="rId19"/>
    </p:embeddedFont>
    <p:embeddedFont>
      <p:font typeface="Halant Semi-Bold" charset="1" panose="00000700000000000000"/>
      <p:regular r:id="rId20"/>
    </p:embeddedFont>
    <p:embeddedFont>
      <p:font typeface="HK Grotesk" charset="1" panose="00000500000000000000"/>
      <p:regular r:id="rId21"/>
    </p:embeddedFont>
    <p:embeddedFont>
      <p:font typeface="HK Grotesk Bold" charset="1" panose="00000800000000000000"/>
      <p:regular r:id="rId22"/>
    </p:embeddedFont>
    <p:embeddedFont>
      <p:font typeface="HK Grotesk Italics" charset="1" panose="00000500000000000000"/>
      <p:regular r:id="rId23"/>
    </p:embeddedFont>
    <p:embeddedFont>
      <p:font typeface="HK Grotesk Bold Italics" charset="1" panose="00000800000000000000"/>
      <p:regular r:id="rId24"/>
    </p:embeddedFont>
    <p:embeddedFont>
      <p:font typeface="HK Grotesk Light" charset="1" panose="00000400000000000000"/>
      <p:regular r:id="rId25"/>
    </p:embeddedFont>
    <p:embeddedFont>
      <p:font typeface="HK Grotesk Light Italics" charset="1" panose="00000400000000000000"/>
      <p:regular r:id="rId26"/>
    </p:embeddedFont>
    <p:embeddedFont>
      <p:font typeface="HK Grotesk Medium" charset="1" panose="00000600000000000000"/>
      <p:regular r:id="rId27"/>
    </p:embeddedFont>
    <p:embeddedFont>
      <p:font typeface="HK Grotesk Medium Italics" charset="1" panose="00000600000000000000"/>
      <p:regular r:id="rId28"/>
    </p:embeddedFont>
    <p:embeddedFont>
      <p:font typeface="HK Grotesk Semi-Bold" charset="1" panose="00000700000000000000"/>
      <p:regular r:id="rId29"/>
    </p:embeddedFont>
    <p:embeddedFont>
      <p:font typeface="HK Grotesk Semi-Bold Italics" charset="1" panose="00000700000000000000"/>
      <p:regular r:id="rId30"/>
    </p:embeddedFont>
    <p:embeddedFont>
      <p:font typeface="Assistant" charset="1" panose="00000500000000000000"/>
      <p:regular r:id="rId31"/>
    </p:embeddedFont>
    <p:embeddedFont>
      <p:font typeface="Assistant Bold" charset="1" panose="00000800000000000000"/>
      <p:regular r:id="rId32"/>
    </p:embeddedFont>
    <p:embeddedFont>
      <p:font typeface="Assistant Extra-Light" charset="1" panose="00000300000000000000"/>
      <p:regular r:id="rId33"/>
    </p:embeddedFont>
    <p:embeddedFont>
      <p:font typeface="Assistant Light" charset="1" panose="00000400000000000000"/>
      <p:regular r:id="rId34"/>
    </p:embeddedFont>
    <p:embeddedFont>
      <p:font typeface="Assistant Semi-Bold" charset="1" panose="00000700000000000000"/>
      <p:regular r:id="rId35"/>
    </p:embeddedFont>
    <p:embeddedFont>
      <p:font typeface="Assistant Ultra-Bold" charset="1" panose="000009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56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800" y="1998189"/>
            <a:ext cx="5534667" cy="300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5"/>
              </a:lnSpc>
            </a:pPr>
            <a:r>
              <a:rPr lang="en-US" sz="6699">
                <a:solidFill>
                  <a:srgbClr val="9C1A82"/>
                </a:solidFill>
                <a:latin typeface="HK Grotesk Bold Italics"/>
              </a:rPr>
              <a:t>NETFLIX  STOCK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550229">
            <a:off x="4050848" y="-1127659"/>
            <a:ext cx="5867962" cy="5222486"/>
          </a:xfrm>
          <a:custGeom>
            <a:avLst/>
            <a:gdLst/>
            <a:ahLst/>
            <a:cxnLst/>
            <a:rect r="r" b="b" t="t" l="l"/>
            <a:pathLst>
              <a:path h="5222486" w="5867962">
                <a:moveTo>
                  <a:pt x="0" y="0"/>
                </a:moveTo>
                <a:lnTo>
                  <a:pt x="5867963" y="0"/>
                </a:lnTo>
                <a:lnTo>
                  <a:pt x="5867963" y="5222487"/>
                </a:lnTo>
                <a:lnTo>
                  <a:pt x="0" y="522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7281">
            <a:off x="3529970" y="912669"/>
            <a:ext cx="1170984" cy="1109507"/>
          </a:xfrm>
          <a:custGeom>
            <a:avLst/>
            <a:gdLst/>
            <a:ahLst/>
            <a:cxnLst/>
            <a:rect r="r" b="b" t="t" l="l"/>
            <a:pathLst>
              <a:path h="1109507" w="1170984">
                <a:moveTo>
                  <a:pt x="0" y="0"/>
                </a:moveTo>
                <a:lnTo>
                  <a:pt x="1170984" y="0"/>
                </a:lnTo>
                <a:lnTo>
                  <a:pt x="1170984" y="1109508"/>
                </a:lnTo>
                <a:lnTo>
                  <a:pt x="0" y="1109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67437">
            <a:off x="8110392" y="5055177"/>
            <a:ext cx="2588757" cy="2475499"/>
          </a:xfrm>
          <a:custGeom>
            <a:avLst/>
            <a:gdLst/>
            <a:ahLst/>
            <a:cxnLst/>
            <a:rect r="r" b="b" t="t" l="l"/>
            <a:pathLst>
              <a:path h="2475499" w="2588757">
                <a:moveTo>
                  <a:pt x="0" y="0"/>
                </a:moveTo>
                <a:lnTo>
                  <a:pt x="2588756" y="0"/>
                </a:lnTo>
                <a:lnTo>
                  <a:pt x="2588756" y="2475498"/>
                </a:lnTo>
                <a:lnTo>
                  <a:pt x="0" y="2475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156" y="6517005"/>
            <a:ext cx="39363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C0130"/>
                </a:solidFill>
                <a:latin typeface="Canva Sans Bold"/>
              </a:rPr>
              <a:t>Presenter- SAKSHI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31520"/>
            <a:ext cx="9753600" cy="5499947"/>
          </a:xfrm>
          <a:custGeom>
            <a:avLst/>
            <a:gdLst/>
            <a:ahLst/>
            <a:cxnLst/>
            <a:rect r="r" b="b" t="t" l="l"/>
            <a:pathLst>
              <a:path h="5499947" w="9753600">
                <a:moveTo>
                  <a:pt x="0" y="0"/>
                </a:moveTo>
                <a:lnTo>
                  <a:pt x="9753600" y="0"/>
                </a:lnTo>
                <a:lnTo>
                  <a:pt x="9753600" y="5499947"/>
                </a:lnTo>
                <a:lnTo>
                  <a:pt x="0" y="5499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58" t="0" r="-6558" b="-30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821" y="1077577"/>
            <a:ext cx="5445958" cy="5160045"/>
          </a:xfrm>
          <a:custGeom>
            <a:avLst/>
            <a:gdLst/>
            <a:ahLst/>
            <a:cxnLst/>
            <a:rect r="r" b="b" t="t" l="l"/>
            <a:pathLst>
              <a:path h="5160045" w="5445958">
                <a:moveTo>
                  <a:pt x="0" y="0"/>
                </a:moveTo>
                <a:lnTo>
                  <a:pt x="5445958" y="0"/>
                </a:lnTo>
                <a:lnTo>
                  <a:pt x="5445958" y="5160046"/>
                </a:lnTo>
                <a:lnTo>
                  <a:pt x="0" y="516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2221207" y="4475132"/>
            <a:ext cx="4442415" cy="3953749"/>
          </a:xfrm>
          <a:custGeom>
            <a:avLst/>
            <a:gdLst/>
            <a:ahLst/>
            <a:cxnLst/>
            <a:rect r="r" b="b" t="t" l="l"/>
            <a:pathLst>
              <a:path h="3953749" w="4442415">
                <a:moveTo>
                  <a:pt x="0" y="0"/>
                </a:moveTo>
                <a:lnTo>
                  <a:pt x="4442414" y="0"/>
                </a:lnTo>
                <a:lnTo>
                  <a:pt x="4442414" y="3953749"/>
                </a:lnTo>
                <a:lnTo>
                  <a:pt x="0" y="3953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6483348" y="-731529"/>
            <a:ext cx="2646779" cy="2530983"/>
          </a:xfrm>
          <a:custGeom>
            <a:avLst/>
            <a:gdLst/>
            <a:ahLst/>
            <a:cxnLst/>
            <a:rect r="r" b="b" t="t" l="l"/>
            <a:pathLst>
              <a:path h="2530983" w="2646779">
                <a:moveTo>
                  <a:pt x="0" y="0"/>
                </a:moveTo>
                <a:lnTo>
                  <a:pt x="2646780" y="0"/>
                </a:lnTo>
                <a:lnTo>
                  <a:pt x="2646780" y="2530983"/>
                </a:lnTo>
                <a:lnTo>
                  <a:pt x="0" y="253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8934908" y="6295618"/>
            <a:ext cx="2268935" cy="2169669"/>
          </a:xfrm>
          <a:custGeom>
            <a:avLst/>
            <a:gdLst/>
            <a:ahLst/>
            <a:cxnLst/>
            <a:rect r="r" b="b" t="t" l="l"/>
            <a:pathLst>
              <a:path h="2169669" w="2268935">
                <a:moveTo>
                  <a:pt x="0" y="0"/>
                </a:moveTo>
                <a:lnTo>
                  <a:pt x="2268935" y="0"/>
                </a:lnTo>
                <a:lnTo>
                  <a:pt x="2268935" y="2169669"/>
                </a:lnTo>
                <a:lnTo>
                  <a:pt x="0" y="216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847" y="879739"/>
            <a:ext cx="9285906" cy="618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FFFFFF"/>
                </a:solidFill>
                <a:latin typeface="Canva Sans Bold Italics"/>
              </a:rPr>
              <a:t>Observation</a:t>
            </a:r>
          </a:p>
          <a:p>
            <a:pPr algn="just">
              <a:lnSpc>
                <a:spcPts val="3759"/>
              </a:lnSpc>
              <a:spcBef>
                <a:spcPct val="0"/>
              </a:spcBef>
            </a:pPr>
          </a:p>
          <a:p>
            <a:pPr algn="just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7ED957"/>
                </a:solidFill>
                <a:latin typeface="Canva Sans Bold Italics"/>
              </a:rPr>
              <a:t>- Netflix stock trading volume has shown a declining trend</a:t>
            </a:r>
          </a:p>
          <a:p>
            <a:pPr algn="just">
              <a:lnSpc>
                <a:spcPts val="3759"/>
              </a:lnSpc>
              <a:spcBef>
                <a:spcPct val="0"/>
              </a:spcBef>
            </a:pPr>
          </a:p>
          <a:p>
            <a:pPr algn="just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7ED957"/>
                </a:solidFill>
                <a:latin typeface="Canva Sans Bold Italics"/>
              </a:rPr>
              <a:t>- Trading volume saw occasional spikes, potentially influenced by major news like Netflix releases or partnerships.</a:t>
            </a:r>
          </a:p>
          <a:p>
            <a:pPr algn="just">
              <a:lnSpc>
                <a:spcPts val="3759"/>
              </a:lnSpc>
              <a:spcBef>
                <a:spcPct val="0"/>
              </a:spcBef>
            </a:pPr>
          </a:p>
          <a:p>
            <a:pPr algn="just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7ED957"/>
                </a:solidFill>
                <a:latin typeface="Canva Sans Bold Italics"/>
              </a:rPr>
              <a:t>- Trading volume has been relatively low in recent months. This suggests that there is less investor interest in Netflix stock at the moment.</a:t>
            </a:r>
          </a:p>
          <a:p>
            <a:pPr algn="just">
              <a:lnSpc>
                <a:spcPts val="3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34706" y="4906924"/>
            <a:ext cx="1552782" cy="1471261"/>
          </a:xfrm>
          <a:custGeom>
            <a:avLst/>
            <a:gdLst/>
            <a:ahLst/>
            <a:cxnLst/>
            <a:rect r="r" b="b" t="t" l="l"/>
            <a:pathLst>
              <a:path h="1471261" w="1552782">
                <a:moveTo>
                  <a:pt x="0" y="0"/>
                </a:moveTo>
                <a:lnTo>
                  <a:pt x="1552782" y="0"/>
                </a:lnTo>
                <a:lnTo>
                  <a:pt x="1552782" y="1471261"/>
                </a:lnTo>
                <a:lnTo>
                  <a:pt x="0" y="1471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5310" y="-388589"/>
            <a:ext cx="3423538" cy="3046949"/>
          </a:xfrm>
          <a:custGeom>
            <a:avLst/>
            <a:gdLst/>
            <a:ahLst/>
            <a:cxnLst/>
            <a:rect r="r" b="b" t="t" l="l"/>
            <a:pathLst>
              <a:path h="3046949" w="3423538">
                <a:moveTo>
                  <a:pt x="0" y="0"/>
                </a:moveTo>
                <a:lnTo>
                  <a:pt x="3423538" y="0"/>
                </a:lnTo>
                <a:lnTo>
                  <a:pt x="3423538" y="3046949"/>
                </a:lnTo>
                <a:lnTo>
                  <a:pt x="0" y="304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0713">
            <a:off x="1524614" y="2068553"/>
            <a:ext cx="3496375" cy="3343409"/>
          </a:xfrm>
          <a:custGeom>
            <a:avLst/>
            <a:gdLst/>
            <a:ahLst/>
            <a:cxnLst/>
            <a:rect r="r" b="b" t="t" l="l"/>
            <a:pathLst>
              <a:path h="3343409" w="3496375">
                <a:moveTo>
                  <a:pt x="0" y="0"/>
                </a:moveTo>
                <a:lnTo>
                  <a:pt x="3496376" y="0"/>
                </a:lnTo>
                <a:lnTo>
                  <a:pt x="3496376" y="3343409"/>
                </a:lnTo>
                <a:lnTo>
                  <a:pt x="0" y="3343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8715" y="1791144"/>
            <a:ext cx="7773335" cy="5382076"/>
          </a:xfrm>
          <a:custGeom>
            <a:avLst/>
            <a:gdLst/>
            <a:ahLst/>
            <a:cxnLst/>
            <a:rect r="r" b="b" t="t" l="l"/>
            <a:pathLst>
              <a:path h="5382076" w="7773335">
                <a:moveTo>
                  <a:pt x="0" y="0"/>
                </a:moveTo>
                <a:lnTo>
                  <a:pt x="7773335" y="0"/>
                </a:lnTo>
                <a:lnTo>
                  <a:pt x="7773335" y="5382076"/>
                </a:lnTo>
                <a:lnTo>
                  <a:pt x="0" y="5382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20" r="-293" b="-432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78130"/>
            <a:ext cx="9753600" cy="174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df.plot(y=['High','Close','Open'],title='Netflix Stock Price Over Time',ylabel='Price')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plt.show()</a:t>
            </a:r>
          </a:p>
          <a:p>
            <a:pPr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41306">
            <a:off x="-2034775" y="4670550"/>
            <a:ext cx="4069550" cy="3891507"/>
          </a:xfrm>
          <a:custGeom>
            <a:avLst/>
            <a:gdLst/>
            <a:ahLst/>
            <a:cxnLst/>
            <a:rect r="r" b="b" t="t" l="l"/>
            <a:pathLst>
              <a:path h="3891507" w="4069550">
                <a:moveTo>
                  <a:pt x="0" y="0"/>
                </a:moveTo>
                <a:lnTo>
                  <a:pt x="4069550" y="0"/>
                </a:lnTo>
                <a:lnTo>
                  <a:pt x="4069550" y="3891507"/>
                </a:lnTo>
                <a:lnTo>
                  <a:pt x="0" y="389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716899" y="223696"/>
            <a:ext cx="1433798" cy="1358524"/>
          </a:xfrm>
          <a:custGeom>
            <a:avLst/>
            <a:gdLst/>
            <a:ahLst/>
            <a:cxnLst/>
            <a:rect r="r" b="b" t="t" l="l"/>
            <a:pathLst>
              <a:path h="1358524" w="1433798">
                <a:moveTo>
                  <a:pt x="0" y="0"/>
                </a:moveTo>
                <a:lnTo>
                  <a:pt x="1433798" y="0"/>
                </a:lnTo>
                <a:lnTo>
                  <a:pt x="1433798" y="1358523"/>
                </a:lnTo>
                <a:lnTo>
                  <a:pt x="0" y="1358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09219"/>
            <a:ext cx="9753600" cy="725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609EBC"/>
                </a:solidFill>
                <a:latin typeface="Canva Sans Bold Italics"/>
              </a:rPr>
              <a:t>Observation:</a:t>
            </a:r>
          </a:p>
          <a:p>
            <a:pPr>
              <a:lnSpc>
                <a:spcPts val="6440"/>
              </a:lnSpc>
              <a:spcBef>
                <a:spcPct val="0"/>
              </a:spcBef>
            </a:pPr>
          </a:p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563980"/>
                </a:solidFill>
                <a:latin typeface="Canva Sans Bold Italics"/>
              </a:rPr>
              <a:t>- The overall trend of the Netflix stock price is generally sloping upwards.</a:t>
            </a:r>
          </a:p>
          <a:p>
            <a:pPr>
              <a:lnSpc>
                <a:spcPts val="6440"/>
              </a:lnSpc>
              <a:spcBef>
                <a:spcPct val="0"/>
              </a:spcBef>
            </a:pPr>
          </a:p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563980"/>
                </a:solidFill>
                <a:latin typeface="Canva Sans Bold Italics"/>
              </a:rPr>
              <a:t>- Periods of volatility with sharp increases and decreases in the stock price.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821" y="1077577"/>
            <a:ext cx="5445958" cy="5160045"/>
          </a:xfrm>
          <a:custGeom>
            <a:avLst/>
            <a:gdLst/>
            <a:ahLst/>
            <a:cxnLst/>
            <a:rect r="r" b="b" t="t" l="l"/>
            <a:pathLst>
              <a:path h="5160045" w="5445958">
                <a:moveTo>
                  <a:pt x="0" y="0"/>
                </a:moveTo>
                <a:lnTo>
                  <a:pt x="5445958" y="0"/>
                </a:lnTo>
                <a:lnTo>
                  <a:pt x="5445958" y="5160046"/>
                </a:lnTo>
                <a:lnTo>
                  <a:pt x="0" y="516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2221207" y="4475132"/>
            <a:ext cx="4442415" cy="3953749"/>
          </a:xfrm>
          <a:custGeom>
            <a:avLst/>
            <a:gdLst/>
            <a:ahLst/>
            <a:cxnLst/>
            <a:rect r="r" b="b" t="t" l="l"/>
            <a:pathLst>
              <a:path h="3953749" w="4442415">
                <a:moveTo>
                  <a:pt x="0" y="0"/>
                </a:moveTo>
                <a:lnTo>
                  <a:pt x="4442414" y="0"/>
                </a:lnTo>
                <a:lnTo>
                  <a:pt x="4442414" y="3953749"/>
                </a:lnTo>
                <a:lnTo>
                  <a:pt x="0" y="3953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6483348" y="-731529"/>
            <a:ext cx="2646779" cy="2530983"/>
          </a:xfrm>
          <a:custGeom>
            <a:avLst/>
            <a:gdLst/>
            <a:ahLst/>
            <a:cxnLst/>
            <a:rect r="r" b="b" t="t" l="l"/>
            <a:pathLst>
              <a:path h="2530983" w="2646779">
                <a:moveTo>
                  <a:pt x="0" y="0"/>
                </a:moveTo>
                <a:lnTo>
                  <a:pt x="2646780" y="0"/>
                </a:lnTo>
                <a:lnTo>
                  <a:pt x="2646780" y="2530983"/>
                </a:lnTo>
                <a:lnTo>
                  <a:pt x="0" y="253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8934908" y="6295618"/>
            <a:ext cx="2268935" cy="2169669"/>
          </a:xfrm>
          <a:custGeom>
            <a:avLst/>
            <a:gdLst/>
            <a:ahLst/>
            <a:cxnLst/>
            <a:rect r="r" b="b" t="t" l="l"/>
            <a:pathLst>
              <a:path h="2169669" w="2268935">
                <a:moveTo>
                  <a:pt x="0" y="0"/>
                </a:moveTo>
                <a:lnTo>
                  <a:pt x="2268935" y="0"/>
                </a:lnTo>
                <a:lnTo>
                  <a:pt x="2268935" y="2169669"/>
                </a:lnTo>
                <a:lnTo>
                  <a:pt x="0" y="216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750964"/>
            <a:ext cx="9753600" cy="349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 Bold Italics"/>
              </a:rPr>
              <a:t>fig,(ax1,ax2,ax3) = plt.subplots(3, figsize=(5,15))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 Bold Italics"/>
              </a:rPr>
              <a:t>df.groupby(df.index.day).mean().plot(y ='Volume' ,ax=ax1, xlabel='Day')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 Bold Italics"/>
              </a:rPr>
              <a:t>df.groupby(df.index.month).mean().plot(y ='Volume', ax=ax2, xlabel='Month')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 Bold Italics"/>
              </a:rPr>
              <a:t>df.groupby(df.index.year).mean().plot(y ='Volume', ax=ax3, xlabel='Year')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 Bold Italics"/>
              </a:rPr>
              <a:t>plt.show()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235"/>
            <a:ext cx="9753600" cy="5432690"/>
          </a:xfrm>
          <a:custGeom>
            <a:avLst/>
            <a:gdLst/>
            <a:ahLst/>
            <a:cxnLst/>
            <a:rect r="r" b="b" t="t" l="l"/>
            <a:pathLst>
              <a:path h="5432690" w="9753600">
                <a:moveTo>
                  <a:pt x="0" y="0"/>
                </a:moveTo>
                <a:lnTo>
                  <a:pt x="9753600" y="0"/>
                </a:lnTo>
                <a:lnTo>
                  <a:pt x="9753600" y="5432690"/>
                </a:lnTo>
                <a:lnTo>
                  <a:pt x="0" y="543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44" t="-32" r="-913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41306">
            <a:off x="-2034775" y="4670550"/>
            <a:ext cx="4069550" cy="3891507"/>
          </a:xfrm>
          <a:custGeom>
            <a:avLst/>
            <a:gdLst/>
            <a:ahLst/>
            <a:cxnLst/>
            <a:rect r="r" b="b" t="t" l="l"/>
            <a:pathLst>
              <a:path h="3891507" w="4069550">
                <a:moveTo>
                  <a:pt x="0" y="0"/>
                </a:moveTo>
                <a:lnTo>
                  <a:pt x="4069550" y="0"/>
                </a:lnTo>
                <a:lnTo>
                  <a:pt x="4069550" y="3891507"/>
                </a:lnTo>
                <a:lnTo>
                  <a:pt x="0" y="389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8518" y="3046724"/>
            <a:ext cx="2204690" cy="39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9440951">
            <a:off x="-716899" y="223696"/>
            <a:ext cx="1433798" cy="1358524"/>
          </a:xfrm>
          <a:custGeom>
            <a:avLst/>
            <a:gdLst/>
            <a:ahLst/>
            <a:cxnLst/>
            <a:rect r="r" b="b" t="t" l="l"/>
            <a:pathLst>
              <a:path h="1358524" w="1433798">
                <a:moveTo>
                  <a:pt x="0" y="0"/>
                </a:moveTo>
                <a:lnTo>
                  <a:pt x="1433798" y="0"/>
                </a:lnTo>
                <a:lnTo>
                  <a:pt x="1433798" y="1358523"/>
                </a:lnTo>
                <a:lnTo>
                  <a:pt x="0" y="1358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21629"/>
            <a:ext cx="9753600" cy="94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7ED957"/>
                </a:solidFill>
                <a:latin typeface="Canva Sans Bold Italics"/>
              </a:rPr>
              <a:t>a = df.sort_values(by = 'High',ascending = False).head(5)</a:t>
            </a:r>
          </a:p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7ED957"/>
                </a:solidFill>
                <a:latin typeface="Canva Sans Bold Italics"/>
              </a:rPr>
              <a:t>print(a['High'])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446134"/>
            <a:ext cx="7890126" cy="477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A50C7B"/>
                </a:solidFill>
                <a:latin typeface="Canva Sans Bold Italics"/>
              </a:rPr>
              <a:t>Date</a:t>
            </a:r>
          </a:p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A50C7B"/>
                </a:solidFill>
                <a:latin typeface="Canva Sans Bold Italics"/>
              </a:rPr>
              <a:t>2021-09-30    619.000000</a:t>
            </a:r>
          </a:p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A50C7B"/>
                </a:solidFill>
                <a:latin typeface="Canva Sans Bold Italics"/>
              </a:rPr>
              <a:t>2021-09-08    615.599976</a:t>
            </a:r>
          </a:p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A50C7B"/>
                </a:solidFill>
                <a:latin typeface="Canva Sans Bold Italics"/>
              </a:rPr>
              <a:t>2021-09-07    613.849976</a:t>
            </a:r>
          </a:p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A50C7B"/>
                </a:solidFill>
                <a:latin typeface="Canva Sans Bold Italics"/>
              </a:rPr>
              <a:t>2021-09-29    609.880005</a:t>
            </a:r>
          </a:p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A50C7B"/>
                </a:solidFill>
                <a:latin typeface="Canva Sans Bold Italics"/>
              </a:rPr>
              <a:t>2021-09-10    609.450012</a:t>
            </a:r>
          </a:p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A50C7B"/>
                </a:solidFill>
                <a:latin typeface="Canva Sans Bold Italics"/>
              </a:rPr>
              <a:t>Name: High, dtype: float64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1399641" y="5989040"/>
            <a:ext cx="2799283" cy="2652320"/>
          </a:xfrm>
          <a:custGeom>
            <a:avLst/>
            <a:gdLst/>
            <a:ahLst/>
            <a:cxnLst/>
            <a:rect r="r" b="b" t="t" l="l"/>
            <a:pathLst>
              <a:path h="2652320" w="2799283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7730519" y="-980388"/>
            <a:ext cx="3312451" cy="3167532"/>
          </a:xfrm>
          <a:custGeom>
            <a:avLst/>
            <a:gdLst/>
            <a:ahLst/>
            <a:cxnLst/>
            <a:rect r="r" b="b" t="t" l="l"/>
            <a:pathLst>
              <a:path h="3167532" w="3312451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57150"/>
            <a:ext cx="9753600" cy="97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8C52FF"/>
                </a:solidFill>
                <a:latin typeface="Canva Sans Bold Italics"/>
              </a:rPr>
              <a:t>b = df.sort_values(by = 'Low',ascending = True).head(5)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8C52FF"/>
                </a:solidFill>
                <a:latin typeface="Canva Sans Bold Italics"/>
              </a:rPr>
              <a:t>print(b['Low'])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151891"/>
            <a:ext cx="7593330" cy="464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63980"/>
                </a:solidFill>
                <a:latin typeface="Canva Sans Bold Italics"/>
              </a:rPr>
              <a:t>Date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63980"/>
                </a:solidFill>
                <a:latin typeface="Canva Sans Bold Italics"/>
              </a:rPr>
              <a:t>2002-10-10    0.346429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63980"/>
                </a:solidFill>
                <a:latin typeface="Canva Sans Bold Italics"/>
              </a:rPr>
              <a:t>2002-10-09    0.347143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63980"/>
                </a:solidFill>
                <a:latin typeface="Canva Sans Bold Italics"/>
              </a:rPr>
              <a:t>2002-10-07    0.382143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63980"/>
                </a:solidFill>
                <a:latin typeface="Canva Sans Bold Italics"/>
              </a:rPr>
              <a:t>2002-10-08    0.390714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63980"/>
                </a:solidFill>
                <a:latin typeface="Canva Sans Bold Italics"/>
              </a:rPr>
              <a:t>2002-10-16    0.442857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563980"/>
                </a:solidFill>
                <a:latin typeface="Canva Sans Bold Italics"/>
              </a:rPr>
              <a:t>Name: Low, dtype: float64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41306">
            <a:off x="-2034775" y="4670550"/>
            <a:ext cx="4069550" cy="3891507"/>
          </a:xfrm>
          <a:custGeom>
            <a:avLst/>
            <a:gdLst/>
            <a:ahLst/>
            <a:cxnLst/>
            <a:rect r="r" b="b" t="t" l="l"/>
            <a:pathLst>
              <a:path h="3891507" w="4069550">
                <a:moveTo>
                  <a:pt x="0" y="0"/>
                </a:moveTo>
                <a:lnTo>
                  <a:pt x="4069550" y="0"/>
                </a:lnTo>
                <a:lnTo>
                  <a:pt x="4069550" y="3891507"/>
                </a:lnTo>
                <a:lnTo>
                  <a:pt x="0" y="389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716899" y="223696"/>
            <a:ext cx="1433798" cy="1358524"/>
          </a:xfrm>
          <a:custGeom>
            <a:avLst/>
            <a:gdLst/>
            <a:ahLst/>
            <a:cxnLst/>
            <a:rect r="r" b="b" t="t" l="l"/>
            <a:pathLst>
              <a:path h="1358524" w="1433798">
                <a:moveTo>
                  <a:pt x="0" y="0"/>
                </a:moveTo>
                <a:lnTo>
                  <a:pt x="1433798" y="0"/>
                </a:lnTo>
                <a:lnTo>
                  <a:pt x="1433798" y="1358523"/>
                </a:lnTo>
                <a:lnTo>
                  <a:pt x="0" y="1358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18661"/>
            <a:ext cx="9753600" cy="503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9C1A82"/>
                </a:solidFill>
                <a:latin typeface="Canva Sans Bold Italics"/>
              </a:rPr>
              <a:t>fig,axes = plt.subplots(nrows=1,ncols=2, sharex=True, figsize =(12,5))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9C1A82"/>
                </a:solidFill>
                <a:latin typeface="Canva Sans Bold Italics"/>
              </a:rPr>
              <a:t>fig.suptitle('High &amp; Low values stock per period of time',fontsize=18)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9C1A82"/>
                </a:solidFill>
                <a:latin typeface="Canva Sans Bold Italics"/>
              </a:rPr>
              <a:t>sns.lineplot(ax=axes[0], y=df['High'], x=df.index, color='green')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9C1A82"/>
                </a:solidFill>
                <a:latin typeface="Canva Sans Bold Italics"/>
              </a:rPr>
              <a:t>sns.lineplot(ax=axes[1],y=df['Low'], x=df.index, color='red')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9C1A82"/>
                </a:solidFill>
                <a:latin typeface="Canva Sans Bold Italics"/>
              </a:rPr>
              <a:t>plt.show()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821" y="1077577"/>
            <a:ext cx="5445958" cy="5160045"/>
          </a:xfrm>
          <a:custGeom>
            <a:avLst/>
            <a:gdLst/>
            <a:ahLst/>
            <a:cxnLst/>
            <a:rect r="r" b="b" t="t" l="l"/>
            <a:pathLst>
              <a:path h="5160045" w="5445958">
                <a:moveTo>
                  <a:pt x="0" y="0"/>
                </a:moveTo>
                <a:lnTo>
                  <a:pt x="5445958" y="0"/>
                </a:lnTo>
                <a:lnTo>
                  <a:pt x="5445958" y="5160046"/>
                </a:lnTo>
                <a:lnTo>
                  <a:pt x="0" y="516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2221207" y="4475132"/>
            <a:ext cx="4442415" cy="3953749"/>
          </a:xfrm>
          <a:custGeom>
            <a:avLst/>
            <a:gdLst/>
            <a:ahLst/>
            <a:cxnLst/>
            <a:rect r="r" b="b" t="t" l="l"/>
            <a:pathLst>
              <a:path h="3953749" w="4442415">
                <a:moveTo>
                  <a:pt x="0" y="0"/>
                </a:moveTo>
                <a:lnTo>
                  <a:pt x="4442414" y="0"/>
                </a:lnTo>
                <a:lnTo>
                  <a:pt x="4442414" y="3953749"/>
                </a:lnTo>
                <a:lnTo>
                  <a:pt x="0" y="3953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6483348" y="-731529"/>
            <a:ext cx="2646779" cy="2530983"/>
          </a:xfrm>
          <a:custGeom>
            <a:avLst/>
            <a:gdLst/>
            <a:ahLst/>
            <a:cxnLst/>
            <a:rect r="r" b="b" t="t" l="l"/>
            <a:pathLst>
              <a:path h="2530983" w="2646779">
                <a:moveTo>
                  <a:pt x="0" y="0"/>
                </a:moveTo>
                <a:lnTo>
                  <a:pt x="2646780" y="0"/>
                </a:lnTo>
                <a:lnTo>
                  <a:pt x="2646780" y="2530983"/>
                </a:lnTo>
                <a:lnTo>
                  <a:pt x="0" y="253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8934908" y="6295618"/>
            <a:ext cx="2268935" cy="2169669"/>
          </a:xfrm>
          <a:custGeom>
            <a:avLst/>
            <a:gdLst/>
            <a:ahLst/>
            <a:cxnLst/>
            <a:rect r="r" b="b" t="t" l="l"/>
            <a:pathLst>
              <a:path h="2169669" w="2268935">
                <a:moveTo>
                  <a:pt x="0" y="0"/>
                </a:moveTo>
                <a:lnTo>
                  <a:pt x="2268935" y="0"/>
                </a:lnTo>
                <a:lnTo>
                  <a:pt x="2268935" y="2169669"/>
                </a:lnTo>
                <a:lnTo>
                  <a:pt x="0" y="216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077577"/>
            <a:ext cx="9753600" cy="4497118"/>
          </a:xfrm>
          <a:custGeom>
            <a:avLst/>
            <a:gdLst/>
            <a:ahLst/>
            <a:cxnLst/>
            <a:rect r="r" b="b" t="t" l="l"/>
            <a:pathLst>
              <a:path h="4497118" w="9753600">
                <a:moveTo>
                  <a:pt x="0" y="0"/>
                </a:moveTo>
                <a:lnTo>
                  <a:pt x="9753600" y="0"/>
                </a:lnTo>
                <a:lnTo>
                  <a:pt x="9753600" y="4497118"/>
                </a:lnTo>
                <a:lnTo>
                  <a:pt x="0" y="4497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28" t="0" r="-5328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367425" cy="7315200"/>
          </a:xfrm>
          <a:custGeom>
            <a:avLst/>
            <a:gdLst/>
            <a:ahLst/>
            <a:cxnLst/>
            <a:rect r="r" b="b" t="t" l="l"/>
            <a:pathLst>
              <a:path h="7315200" w="4367425">
                <a:moveTo>
                  <a:pt x="0" y="0"/>
                </a:moveTo>
                <a:lnTo>
                  <a:pt x="4367425" y="0"/>
                </a:lnTo>
                <a:lnTo>
                  <a:pt x="4367425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89" t="0" r="-223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10291" y="2879435"/>
            <a:ext cx="4937841" cy="336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6"/>
              </a:lnSpc>
              <a:spcBef>
                <a:spcPct val="0"/>
              </a:spcBef>
            </a:pPr>
            <a:r>
              <a:rPr lang="en-US" sz="2754" spc="-27">
                <a:solidFill>
                  <a:srgbClr val="8C52FF"/>
                </a:solidFill>
                <a:latin typeface="Assistant Bold"/>
              </a:rPr>
              <a:t>Stock Market Analysis means analyzing the current and historical trends in the stock market to make future buying and selling decisions. To analyze the stock market , I collect the stock price data  of  Netflix.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67425" y="1468219"/>
            <a:ext cx="5180707" cy="8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858653"/>
                </a:solidFill>
                <a:latin typeface="Canva Sans Bold Italics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6175" y="0"/>
            <a:ext cx="4367425" cy="7315200"/>
          </a:xfrm>
          <a:custGeom>
            <a:avLst/>
            <a:gdLst/>
            <a:ahLst/>
            <a:cxnLst/>
            <a:rect r="r" b="b" t="t" l="l"/>
            <a:pathLst>
              <a:path h="7315200" w="4367425">
                <a:moveTo>
                  <a:pt x="0" y="0"/>
                </a:moveTo>
                <a:lnTo>
                  <a:pt x="4367425" y="0"/>
                </a:lnTo>
                <a:lnTo>
                  <a:pt x="4367425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699" t="0" r="-7569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1383223">
            <a:off x="313793" y="2129677"/>
            <a:ext cx="4867771" cy="122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C45AB1"/>
                </a:solidFill>
                <a:latin typeface="Canva Sans Bold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8132">
            <a:off x="7227392" y="3990980"/>
            <a:ext cx="3992736" cy="4413846"/>
          </a:xfrm>
          <a:custGeom>
            <a:avLst/>
            <a:gdLst/>
            <a:ahLst/>
            <a:cxnLst/>
            <a:rect r="r" b="b" t="t" l="l"/>
            <a:pathLst>
              <a:path h="4413846" w="3992736">
                <a:moveTo>
                  <a:pt x="0" y="0"/>
                </a:moveTo>
                <a:lnTo>
                  <a:pt x="3992736" y="0"/>
                </a:lnTo>
                <a:lnTo>
                  <a:pt x="3992736" y="4413846"/>
                </a:lnTo>
                <a:lnTo>
                  <a:pt x="0" y="4413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5681965" y="5440214"/>
            <a:ext cx="983734" cy="932088"/>
          </a:xfrm>
          <a:custGeom>
            <a:avLst/>
            <a:gdLst/>
            <a:ahLst/>
            <a:cxnLst/>
            <a:rect r="r" b="b" t="t" l="l"/>
            <a:pathLst>
              <a:path h="932088" w="983734">
                <a:moveTo>
                  <a:pt x="0" y="0"/>
                </a:moveTo>
                <a:lnTo>
                  <a:pt x="983734" y="0"/>
                </a:lnTo>
                <a:lnTo>
                  <a:pt x="983734" y="932087"/>
                </a:lnTo>
                <a:lnTo>
                  <a:pt x="0" y="93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12463">
            <a:off x="5467444" y="-840048"/>
            <a:ext cx="3394439" cy="3929885"/>
          </a:xfrm>
          <a:custGeom>
            <a:avLst/>
            <a:gdLst/>
            <a:ahLst/>
            <a:cxnLst/>
            <a:rect r="r" b="b" t="t" l="l"/>
            <a:pathLst>
              <a:path h="3929885" w="3394439">
                <a:moveTo>
                  <a:pt x="0" y="0"/>
                </a:moveTo>
                <a:lnTo>
                  <a:pt x="3394439" y="0"/>
                </a:lnTo>
                <a:lnTo>
                  <a:pt x="3394439" y="3929886"/>
                </a:lnTo>
                <a:lnTo>
                  <a:pt x="0" y="392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0349" y="160020"/>
            <a:ext cx="507623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OBJECTIVES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814868"/>
            <a:ext cx="95590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Volume of Stock Traded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36587" y="2545378"/>
            <a:ext cx="97956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Netflix  stock analysis- High, Open,Close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147733"/>
            <a:ext cx="9753600" cy="113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8671" indent="-354336" lvl="1">
              <a:lnSpc>
                <a:spcPts val="4595"/>
              </a:lnSpc>
              <a:buFont typeface="Arial"/>
              <a:buChar char="•"/>
            </a:pPr>
            <a:r>
              <a:rPr lang="en-US" sz="3282">
                <a:solidFill>
                  <a:srgbClr val="FFFFFF"/>
                </a:solidFill>
                <a:latin typeface="Canva Sans Bold"/>
              </a:rPr>
              <a:t>Netflix  stock analysis - Day, Month and year  wise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36587" y="4460543"/>
            <a:ext cx="99901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Top- 5 Dates with highest stock price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574333"/>
            <a:ext cx="97536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Top-5 Dates with lowest stock price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0510">
            <a:off x="1137487" y="-2200142"/>
            <a:ext cx="5681080" cy="5432533"/>
          </a:xfrm>
          <a:custGeom>
            <a:avLst/>
            <a:gdLst/>
            <a:ahLst/>
            <a:cxnLst/>
            <a:rect r="r" b="b" t="t" l="l"/>
            <a:pathLst>
              <a:path h="5432533" w="5681080">
                <a:moveTo>
                  <a:pt x="0" y="0"/>
                </a:moveTo>
                <a:lnTo>
                  <a:pt x="5681080" y="0"/>
                </a:lnTo>
                <a:lnTo>
                  <a:pt x="5681080" y="5432533"/>
                </a:lnTo>
                <a:lnTo>
                  <a:pt x="0" y="543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7533006" y="2219288"/>
            <a:ext cx="1528874" cy="1448608"/>
          </a:xfrm>
          <a:custGeom>
            <a:avLst/>
            <a:gdLst/>
            <a:ahLst/>
            <a:cxnLst/>
            <a:rect r="r" b="b" t="t" l="l"/>
            <a:pathLst>
              <a:path h="1448608" w="1528874">
                <a:moveTo>
                  <a:pt x="0" y="0"/>
                </a:moveTo>
                <a:lnTo>
                  <a:pt x="1528874" y="0"/>
                </a:lnTo>
                <a:lnTo>
                  <a:pt x="1528874" y="1448609"/>
                </a:lnTo>
                <a:lnTo>
                  <a:pt x="0" y="1448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5738">
            <a:off x="8327515" y="5401871"/>
            <a:ext cx="2852170" cy="2702431"/>
          </a:xfrm>
          <a:custGeom>
            <a:avLst/>
            <a:gdLst/>
            <a:ahLst/>
            <a:cxnLst/>
            <a:rect r="r" b="b" t="t" l="l"/>
            <a:pathLst>
              <a:path h="2702431" w="2852170">
                <a:moveTo>
                  <a:pt x="0" y="0"/>
                </a:moveTo>
                <a:lnTo>
                  <a:pt x="2852170" y="0"/>
                </a:lnTo>
                <a:lnTo>
                  <a:pt x="2852170" y="2702430"/>
                </a:lnTo>
                <a:lnTo>
                  <a:pt x="0" y="270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79753"/>
            <a:ext cx="9753600" cy="181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Canva Sans Bold Italics"/>
              </a:rPr>
              <a:t>Importing the necessary Python libraries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784" y="2867392"/>
            <a:ext cx="8241407" cy="4427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 Italics"/>
              </a:rPr>
              <a:t>import numpy as np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 Italics"/>
              </a:rPr>
              <a:t>import pandas as pd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 Italics"/>
              </a:rPr>
              <a:t>import matplotlib.pyplot as plt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 Italics"/>
              </a:rPr>
              <a:t>import seaborn as sns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 Italics"/>
              </a:rPr>
              <a:t>from datetime import datetime</a:t>
            </a:r>
          </a:p>
          <a:p>
            <a:pPr algn="just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821" y="1077577"/>
            <a:ext cx="5445958" cy="5160045"/>
          </a:xfrm>
          <a:custGeom>
            <a:avLst/>
            <a:gdLst/>
            <a:ahLst/>
            <a:cxnLst/>
            <a:rect r="r" b="b" t="t" l="l"/>
            <a:pathLst>
              <a:path h="5160045" w="5445958">
                <a:moveTo>
                  <a:pt x="0" y="0"/>
                </a:moveTo>
                <a:lnTo>
                  <a:pt x="5445958" y="0"/>
                </a:lnTo>
                <a:lnTo>
                  <a:pt x="5445958" y="5160046"/>
                </a:lnTo>
                <a:lnTo>
                  <a:pt x="0" y="516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2221207" y="4475132"/>
            <a:ext cx="4442415" cy="3953749"/>
          </a:xfrm>
          <a:custGeom>
            <a:avLst/>
            <a:gdLst/>
            <a:ahLst/>
            <a:cxnLst/>
            <a:rect r="r" b="b" t="t" l="l"/>
            <a:pathLst>
              <a:path h="3953749" w="4442415">
                <a:moveTo>
                  <a:pt x="0" y="0"/>
                </a:moveTo>
                <a:lnTo>
                  <a:pt x="4442414" y="0"/>
                </a:lnTo>
                <a:lnTo>
                  <a:pt x="4442414" y="3953749"/>
                </a:lnTo>
                <a:lnTo>
                  <a:pt x="0" y="3953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6483348" y="-731529"/>
            <a:ext cx="2646779" cy="2530983"/>
          </a:xfrm>
          <a:custGeom>
            <a:avLst/>
            <a:gdLst/>
            <a:ahLst/>
            <a:cxnLst/>
            <a:rect r="r" b="b" t="t" l="l"/>
            <a:pathLst>
              <a:path h="2530983" w="2646779">
                <a:moveTo>
                  <a:pt x="0" y="0"/>
                </a:moveTo>
                <a:lnTo>
                  <a:pt x="2646780" y="0"/>
                </a:lnTo>
                <a:lnTo>
                  <a:pt x="2646780" y="2530983"/>
                </a:lnTo>
                <a:lnTo>
                  <a:pt x="0" y="253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8934908" y="6295618"/>
            <a:ext cx="2268935" cy="2169669"/>
          </a:xfrm>
          <a:custGeom>
            <a:avLst/>
            <a:gdLst/>
            <a:ahLst/>
            <a:cxnLst/>
            <a:rect r="r" b="b" t="t" l="l"/>
            <a:pathLst>
              <a:path h="2169669" w="2268935">
                <a:moveTo>
                  <a:pt x="0" y="0"/>
                </a:moveTo>
                <a:lnTo>
                  <a:pt x="2268935" y="0"/>
                </a:lnTo>
                <a:lnTo>
                  <a:pt x="2268935" y="2169669"/>
                </a:lnTo>
                <a:lnTo>
                  <a:pt x="0" y="216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117" y="145648"/>
            <a:ext cx="9182001" cy="223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6EA4CA"/>
                </a:solidFill>
                <a:latin typeface="Canva Sans Bold Italics"/>
              </a:rPr>
              <a:t>df= pd.read_csv('D:\\Netflix.csv')</a:t>
            </a:r>
          </a:p>
          <a:p>
            <a:pPr>
              <a:lnSpc>
                <a:spcPts val="6300"/>
              </a:lnSpc>
            </a:pPr>
            <a:r>
              <a:rPr lang="en-US" sz="4500">
                <a:solidFill>
                  <a:srgbClr val="6EA4CA"/>
                </a:solidFill>
                <a:latin typeface="Canva Sans Bold Italics"/>
              </a:rPr>
              <a:t>print(df.head())</a:t>
            </a:r>
          </a:p>
          <a:p>
            <a:pPr>
              <a:lnSpc>
                <a:spcPts val="51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141682" y="2566594"/>
            <a:ext cx="9753600" cy="246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 Italics"/>
              </a:rPr>
              <a:t>        Date      Open      High       Low     Close  Adj Close     Volume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 Italics"/>
              </a:rPr>
              <a:t>0  2002-05-23  1.156429  1.242857  1.145714  1.196429   1.196429  104790000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 Italics"/>
              </a:rPr>
              <a:t>1  2002-05-24  1.214286  1.225000  1.197143  1.210000   1.210000   11104800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 Italics"/>
              </a:rPr>
              <a:t>2  2002-05-28  1.213571  1.232143  1.157143  1.157143   1.157143    6609400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 Italics"/>
              </a:rPr>
              <a:t>3  2002-05-29  1.164286  1.164286  1.085714  1.103571   1.103571    6757800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 Italics"/>
              </a:rPr>
              <a:t>4  2002-05-30  1.107857  1.107857  1.071429  1.071429   1.071429   10154200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74535" y="-1652462"/>
            <a:ext cx="3713399" cy="3304925"/>
          </a:xfrm>
          <a:custGeom>
            <a:avLst/>
            <a:gdLst/>
            <a:ahLst/>
            <a:cxnLst/>
            <a:rect r="r" b="b" t="t" l="l"/>
            <a:pathLst>
              <a:path h="3304925" w="3713399">
                <a:moveTo>
                  <a:pt x="0" y="0"/>
                </a:moveTo>
                <a:lnTo>
                  <a:pt x="3713399" y="0"/>
                </a:lnTo>
                <a:lnTo>
                  <a:pt x="3713399" y="3304924"/>
                </a:lnTo>
                <a:lnTo>
                  <a:pt x="0" y="3304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90257">
            <a:off x="3875050" y="6157913"/>
            <a:ext cx="1694641" cy="1605672"/>
          </a:xfrm>
          <a:custGeom>
            <a:avLst/>
            <a:gdLst/>
            <a:ahLst/>
            <a:cxnLst/>
            <a:rect r="r" b="b" t="t" l="l"/>
            <a:pathLst>
              <a:path h="1605672" w="1694641">
                <a:moveTo>
                  <a:pt x="0" y="0"/>
                </a:moveTo>
                <a:lnTo>
                  <a:pt x="1694641" y="0"/>
                </a:lnTo>
                <a:lnTo>
                  <a:pt x="1694641" y="1605672"/>
                </a:lnTo>
                <a:lnTo>
                  <a:pt x="0" y="1605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48233">
            <a:off x="6406335" y="2597445"/>
            <a:ext cx="4209291" cy="4025134"/>
          </a:xfrm>
          <a:custGeom>
            <a:avLst/>
            <a:gdLst/>
            <a:ahLst/>
            <a:cxnLst/>
            <a:rect r="r" b="b" t="t" l="l"/>
            <a:pathLst>
              <a:path h="4025134" w="4209291">
                <a:moveTo>
                  <a:pt x="0" y="0"/>
                </a:moveTo>
                <a:lnTo>
                  <a:pt x="4209291" y="0"/>
                </a:lnTo>
                <a:lnTo>
                  <a:pt x="4209291" y="4025134"/>
                </a:lnTo>
                <a:lnTo>
                  <a:pt x="0" y="402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38" y="9525"/>
            <a:ext cx="7223084" cy="2174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9"/>
              </a:lnSpc>
            </a:pPr>
            <a:r>
              <a:rPr lang="en-US" sz="4999">
                <a:solidFill>
                  <a:srgbClr val="00BF63"/>
                </a:solidFill>
                <a:latin typeface="HK Grotesk Bold Italics"/>
              </a:rPr>
              <a:t>Explanation of Columns:</a:t>
            </a:r>
          </a:p>
          <a:p>
            <a:pPr>
              <a:lnSpc>
                <a:spcPts val="5899"/>
              </a:lnSpc>
            </a:pPr>
          </a:p>
          <a:p>
            <a:pPr>
              <a:lnSpc>
                <a:spcPts val="542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93420"/>
            <a:ext cx="9753600" cy="701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C52FF"/>
                </a:solidFill>
                <a:latin typeface="Canva Sans Bold Italics"/>
              </a:rPr>
              <a:t>1. Date: The date of each trading day.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C52FF"/>
                </a:solidFill>
                <a:latin typeface="Canva Sans Bold Italics"/>
              </a:rPr>
              <a:t>2. Open: Day's starting price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C52FF"/>
                </a:solidFill>
                <a:latin typeface="Canva Sans Bold Italics"/>
              </a:rPr>
              <a:t>3. High: Intraday peak price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C52FF"/>
                </a:solidFill>
                <a:latin typeface="Canva Sans Bold Italics"/>
              </a:rPr>
              <a:t>4. Low: Lowest intraday price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C52FF"/>
                </a:solidFill>
                <a:latin typeface="Canva Sans Bold Italics"/>
              </a:rPr>
              <a:t>5. Close: End-of-day price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C52FF"/>
                </a:solidFill>
                <a:latin typeface="Canva Sans Bold Italics"/>
              </a:rPr>
              <a:t>6. Adj Close: The adjusted closing price, accounting for corporate actions such as dividends and stock splits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C52FF"/>
                </a:solidFill>
                <a:latin typeface="Canva Sans Bold Italics"/>
              </a:rPr>
              <a:t>7. Volume: The total number of shares traded on that day.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C52FF"/>
                </a:solidFill>
                <a:latin typeface="Canva Sans Bold Italics"/>
              </a:rPr>
              <a:t>These columns provide detailed information about Netflix stock prices and trading activity.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41306">
            <a:off x="-2034775" y="4670550"/>
            <a:ext cx="4069550" cy="3891507"/>
          </a:xfrm>
          <a:custGeom>
            <a:avLst/>
            <a:gdLst/>
            <a:ahLst/>
            <a:cxnLst/>
            <a:rect r="r" b="b" t="t" l="l"/>
            <a:pathLst>
              <a:path h="3891507" w="4069550">
                <a:moveTo>
                  <a:pt x="0" y="0"/>
                </a:moveTo>
                <a:lnTo>
                  <a:pt x="4069550" y="0"/>
                </a:lnTo>
                <a:lnTo>
                  <a:pt x="4069550" y="3891507"/>
                </a:lnTo>
                <a:lnTo>
                  <a:pt x="0" y="389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716899" y="223696"/>
            <a:ext cx="1433798" cy="1358524"/>
          </a:xfrm>
          <a:custGeom>
            <a:avLst/>
            <a:gdLst/>
            <a:ahLst/>
            <a:cxnLst/>
            <a:rect r="r" b="b" t="t" l="l"/>
            <a:pathLst>
              <a:path h="1358524" w="1433798">
                <a:moveTo>
                  <a:pt x="0" y="0"/>
                </a:moveTo>
                <a:lnTo>
                  <a:pt x="1433798" y="0"/>
                </a:lnTo>
                <a:lnTo>
                  <a:pt x="1433798" y="1358523"/>
                </a:lnTo>
                <a:lnTo>
                  <a:pt x="0" y="1358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3580" y="144966"/>
            <a:ext cx="5181898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A50C7B"/>
                </a:solidFill>
                <a:latin typeface="Canva Sans Bold Italics"/>
              </a:rPr>
              <a:t>print(df.tail())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792634"/>
            <a:ext cx="9416355" cy="267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4AAD"/>
                </a:solidFill>
                <a:latin typeface="Canva Sans Bold Italics"/>
              </a:rPr>
              <a:t>    Date        Open        High  ...       Close   Adj Close   Volume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4AAD"/>
                </a:solidFill>
                <a:latin typeface="Canva Sans Bold Italics"/>
              </a:rPr>
              <a:t>4869  2021-09-24  592.500000  592.979980  ...  592.390015  592.390015  2124800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4AAD"/>
                </a:solidFill>
                <a:latin typeface="Canva Sans Bold Italics"/>
              </a:rPr>
              <a:t>4870  2021-09-27  587.950012  593.580017  ...  592.640015  592.640015  2504700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4AAD"/>
                </a:solidFill>
                <a:latin typeface="Canva Sans Bold Italics"/>
              </a:rPr>
              <a:t>4871  2021-09-28  589.000000  599.539978  ...  583.849976  583.849976  4431100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4AAD"/>
                </a:solidFill>
                <a:latin typeface="Canva Sans Bold Italics"/>
              </a:rPr>
              <a:t>4872  2021-09-29  589.010010  609.880005  ...  599.059998  599.059998  6221000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4AAD"/>
                </a:solidFill>
                <a:latin typeface="Canva Sans Bold Italics"/>
              </a:rPr>
              <a:t>4873  2021-09-30  608.049988  619.000000  ...  610.340027  610.340027  6612600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4AAD"/>
                </a:solidFill>
                <a:latin typeface="Canva Sans Bold Italics"/>
              </a:rPr>
              <a:t>[5 rows x 7 columns]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821" y="1077577"/>
            <a:ext cx="5445958" cy="5160045"/>
          </a:xfrm>
          <a:custGeom>
            <a:avLst/>
            <a:gdLst/>
            <a:ahLst/>
            <a:cxnLst/>
            <a:rect r="r" b="b" t="t" l="l"/>
            <a:pathLst>
              <a:path h="5160045" w="5445958">
                <a:moveTo>
                  <a:pt x="0" y="0"/>
                </a:moveTo>
                <a:lnTo>
                  <a:pt x="5445958" y="0"/>
                </a:lnTo>
                <a:lnTo>
                  <a:pt x="5445958" y="5160046"/>
                </a:lnTo>
                <a:lnTo>
                  <a:pt x="0" y="516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2221207" y="4475132"/>
            <a:ext cx="4442415" cy="3953749"/>
          </a:xfrm>
          <a:custGeom>
            <a:avLst/>
            <a:gdLst/>
            <a:ahLst/>
            <a:cxnLst/>
            <a:rect r="r" b="b" t="t" l="l"/>
            <a:pathLst>
              <a:path h="3953749" w="4442415">
                <a:moveTo>
                  <a:pt x="0" y="0"/>
                </a:moveTo>
                <a:lnTo>
                  <a:pt x="4442414" y="0"/>
                </a:lnTo>
                <a:lnTo>
                  <a:pt x="4442414" y="3953749"/>
                </a:lnTo>
                <a:lnTo>
                  <a:pt x="0" y="3953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6483348" y="-731529"/>
            <a:ext cx="2646779" cy="2530983"/>
          </a:xfrm>
          <a:custGeom>
            <a:avLst/>
            <a:gdLst/>
            <a:ahLst/>
            <a:cxnLst/>
            <a:rect r="r" b="b" t="t" l="l"/>
            <a:pathLst>
              <a:path h="2530983" w="2646779">
                <a:moveTo>
                  <a:pt x="0" y="0"/>
                </a:moveTo>
                <a:lnTo>
                  <a:pt x="2646780" y="0"/>
                </a:lnTo>
                <a:lnTo>
                  <a:pt x="2646780" y="2530983"/>
                </a:lnTo>
                <a:lnTo>
                  <a:pt x="0" y="253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8934908" y="6295618"/>
            <a:ext cx="2268935" cy="2169669"/>
          </a:xfrm>
          <a:custGeom>
            <a:avLst/>
            <a:gdLst/>
            <a:ahLst/>
            <a:cxnLst/>
            <a:rect r="r" b="b" t="t" l="l"/>
            <a:pathLst>
              <a:path h="2169669" w="2268935">
                <a:moveTo>
                  <a:pt x="0" y="0"/>
                </a:moveTo>
                <a:lnTo>
                  <a:pt x="2268935" y="0"/>
                </a:lnTo>
                <a:lnTo>
                  <a:pt x="2268935" y="2169669"/>
                </a:lnTo>
                <a:lnTo>
                  <a:pt x="0" y="216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00231"/>
            <a:ext cx="9753600" cy="305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7ED957"/>
                </a:solidFill>
                <a:latin typeface="Canva Sans Bold Italics"/>
              </a:rPr>
              <a:t>df['Date']=pd.to_datetime(df['Date'])</a:t>
            </a:r>
          </a:p>
          <a:p>
            <a:pPr>
              <a:lnSpc>
                <a:spcPts val="6160"/>
              </a:lnSpc>
            </a:pPr>
            <a:r>
              <a:rPr lang="en-US" sz="4400">
                <a:solidFill>
                  <a:srgbClr val="7ED957"/>
                </a:solidFill>
                <a:latin typeface="Canva Sans Bold Italics"/>
              </a:rPr>
              <a:t>df=df.set_index('Date')</a:t>
            </a:r>
          </a:p>
          <a:p>
            <a:pPr>
              <a:lnSpc>
                <a:spcPts val="6160"/>
              </a:lnSpc>
            </a:pPr>
            <a:r>
              <a:rPr lang="en-US" sz="4400">
                <a:solidFill>
                  <a:srgbClr val="7ED957"/>
                </a:solidFill>
                <a:latin typeface="Canva Sans Bold Italics"/>
              </a:rPr>
              <a:t>print(df.head())</a:t>
            </a:r>
          </a:p>
          <a:p>
            <a:pPr>
              <a:lnSpc>
                <a:spcPts val="61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8671" y="2726453"/>
            <a:ext cx="9614929" cy="246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                               Open        High           Low       Close           Adj Close             Volume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Date                                                                   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2002-05-23  1.156429  1.242857  1.145714  1.196429   1.196429  104790000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2002-05-24  1.214286  1.225000  1.197143  1.210000   1.210000   11104800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2002-05-28  1.213571  1.232143  1.157143  1.157143   1.157143    6609400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2002-05-29  1.164286  1.164286  1.085714  1.103571   1.103571    6757800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2002-05-30  1.107857  1.107857  1.071429  1.071429   1.071429   10154200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8076868" y="5782413"/>
            <a:ext cx="1345042" cy="1274427"/>
          </a:xfrm>
          <a:custGeom>
            <a:avLst/>
            <a:gdLst/>
            <a:ahLst/>
            <a:cxnLst/>
            <a:rect r="r" b="b" t="t" l="l"/>
            <a:pathLst>
              <a:path h="1274427" w="1345042">
                <a:moveTo>
                  <a:pt x="0" y="0"/>
                </a:moveTo>
                <a:lnTo>
                  <a:pt x="1345042" y="0"/>
                </a:lnTo>
                <a:lnTo>
                  <a:pt x="1345042" y="1274427"/>
                </a:lnTo>
                <a:lnTo>
                  <a:pt x="0" y="1274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6771182" y="-1515534"/>
            <a:ext cx="3740642" cy="3576989"/>
          </a:xfrm>
          <a:custGeom>
            <a:avLst/>
            <a:gdLst/>
            <a:ahLst/>
            <a:cxnLst/>
            <a:rect r="r" b="b" t="t" l="l"/>
            <a:pathLst>
              <a:path h="3576989" w="3740642">
                <a:moveTo>
                  <a:pt x="0" y="0"/>
                </a:moveTo>
                <a:lnTo>
                  <a:pt x="3740641" y="0"/>
                </a:lnTo>
                <a:lnTo>
                  <a:pt x="3740641" y="3576989"/>
                </a:lnTo>
                <a:lnTo>
                  <a:pt x="0" y="3576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27250">
            <a:off x="-1444747" y="4892345"/>
            <a:ext cx="4978439" cy="4430811"/>
          </a:xfrm>
          <a:custGeom>
            <a:avLst/>
            <a:gdLst/>
            <a:ahLst/>
            <a:cxnLst/>
            <a:rect r="r" b="b" t="t" l="l"/>
            <a:pathLst>
              <a:path h="4430811" w="4978439">
                <a:moveTo>
                  <a:pt x="0" y="0"/>
                </a:moveTo>
                <a:lnTo>
                  <a:pt x="4978439" y="0"/>
                </a:lnTo>
                <a:lnTo>
                  <a:pt x="4978439" y="4430811"/>
                </a:lnTo>
                <a:lnTo>
                  <a:pt x="0" y="443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352005" y="326429"/>
            <a:ext cx="1805054" cy="1726083"/>
          </a:xfrm>
          <a:custGeom>
            <a:avLst/>
            <a:gdLst/>
            <a:ahLst/>
            <a:cxnLst/>
            <a:rect r="r" b="b" t="t" l="l"/>
            <a:pathLst>
              <a:path h="1726083" w="1805054">
                <a:moveTo>
                  <a:pt x="0" y="0"/>
                </a:moveTo>
                <a:lnTo>
                  <a:pt x="1805054" y="0"/>
                </a:lnTo>
                <a:lnTo>
                  <a:pt x="1805054" y="1726083"/>
                </a:lnTo>
                <a:lnTo>
                  <a:pt x="0" y="172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890146"/>
            <a:ext cx="9753600" cy="316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63980"/>
                </a:solidFill>
                <a:latin typeface="Canva Sans Bold Italics"/>
              </a:rPr>
              <a:t>sns.set(rc={'figure.figsize' :(10,5)})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63980"/>
                </a:solidFill>
                <a:latin typeface="Canva Sans Bold Italics"/>
              </a:rPr>
              <a:t>sns.lineplot(x=df.index, y=df['Volume'],label='Volume')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63980"/>
                </a:solidFill>
                <a:latin typeface="Canva Sans Bold Italics"/>
              </a:rPr>
              <a:t>plt.title("Netflix Stock Volume Over Time")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63980"/>
                </a:solidFill>
                <a:latin typeface="Canva Sans Bold Italics"/>
              </a:rPr>
              <a:t>plt.show()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DAGA4eiD7nE</dc:identifier>
  <dcterms:modified xsi:type="dcterms:W3CDTF">2011-08-01T06:04:30Z</dcterms:modified>
  <cp:revision>1</cp:revision>
  <dc:title>NETFLIX STOCK ANANLYSIS</dc:title>
</cp:coreProperties>
</file>